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63" r:id="rId3"/>
    <p:sldId id="384" r:id="rId4"/>
    <p:sldId id="420" r:id="rId5"/>
    <p:sldId id="393" r:id="rId6"/>
    <p:sldId id="445" r:id="rId7"/>
    <p:sldId id="424" r:id="rId8"/>
    <p:sldId id="446" r:id="rId9"/>
    <p:sldId id="447" r:id="rId10"/>
    <p:sldId id="423" r:id="rId11"/>
    <p:sldId id="462" r:id="rId12"/>
    <p:sldId id="425" r:id="rId13"/>
    <p:sldId id="426" r:id="rId14"/>
    <p:sldId id="449" r:id="rId15"/>
    <p:sldId id="450" r:id="rId16"/>
    <p:sldId id="451" r:id="rId17"/>
    <p:sldId id="453" r:id="rId18"/>
    <p:sldId id="452" r:id="rId19"/>
    <p:sldId id="454" r:id="rId20"/>
    <p:sldId id="456" r:id="rId21"/>
    <p:sldId id="436" r:id="rId22"/>
    <p:sldId id="431" r:id="rId23"/>
    <p:sldId id="457" r:id="rId24"/>
    <p:sldId id="458" r:id="rId25"/>
    <p:sldId id="459" r:id="rId26"/>
    <p:sldId id="460" r:id="rId27"/>
    <p:sldId id="463" r:id="rId28"/>
    <p:sldId id="464" r:id="rId29"/>
    <p:sldId id="468" r:id="rId30"/>
    <p:sldId id="440" r:id="rId31"/>
    <p:sldId id="441" r:id="rId32"/>
    <p:sldId id="461" r:id="rId33"/>
    <p:sldId id="465" r:id="rId34"/>
    <p:sldId id="466" r:id="rId35"/>
    <p:sldId id="467" r:id="rId36"/>
    <p:sldId id="448" r:id="rId37"/>
    <p:sldId id="379" r:id="rId38"/>
  </p:sldIdLst>
  <p:sldSz cx="12192000" cy="6858000"/>
  <p:notesSz cx="6858000" cy="9144000"/>
  <p:embeddedFontLst>
    <p:embeddedFont>
      <p:font typeface="微软雅黑" panose="020B0503020204020204" pitchFamily="34" charset="-122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Impact" panose="020B0806030902050204" pitchFamily="34" charset="0"/>
      <p:regular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华文中宋" panose="02010600040101010101" pitchFamily="2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64" y="54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E7444-EEBA-485A-B0E5-BE298ACE2889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BBF454D4-D89F-4262-A85E-9B18EEAEEAEC}">
      <dgm:prSet phldrT="[文本]"/>
      <dgm:spPr/>
      <dgm:t>
        <a:bodyPr/>
        <a:lstStyle/>
        <a:p>
          <a:r>
            <a:rPr lang="zh-CN" altLang="en-US" dirty="0"/>
            <a:t>功用性</a:t>
          </a:r>
          <a:endParaRPr lang="en-US" altLang="zh-CN" dirty="0"/>
        </a:p>
        <a:p>
          <a:r>
            <a:rPr lang="en-US" altLang="zh-CN" dirty="0"/>
            <a:t>[capability]</a:t>
          </a:r>
          <a:endParaRPr lang="zh-CN" altLang="en-US" dirty="0"/>
        </a:p>
      </dgm:t>
    </dgm:pt>
    <dgm:pt modelId="{F3F88646-7FD7-4523-B14F-64F182068F0D}" type="parTrans" cxnId="{7218CC25-C4BA-452A-A6BA-BC49DBC01630}">
      <dgm:prSet/>
      <dgm:spPr/>
      <dgm:t>
        <a:bodyPr/>
        <a:lstStyle/>
        <a:p>
          <a:endParaRPr lang="zh-CN" altLang="en-US"/>
        </a:p>
      </dgm:t>
    </dgm:pt>
    <dgm:pt modelId="{CD35CE25-6830-43CF-8410-D5F9CC59C973}" type="sibTrans" cxnId="{7218CC25-C4BA-452A-A6BA-BC49DBC01630}">
      <dgm:prSet/>
      <dgm:spPr/>
      <dgm:t>
        <a:bodyPr/>
        <a:lstStyle/>
        <a:p>
          <a:endParaRPr lang="zh-CN" altLang="en-US"/>
        </a:p>
      </dgm:t>
    </dgm:pt>
    <dgm:pt modelId="{980D6D8C-4169-453A-962A-712AD1D9FE90}">
      <dgm:prSet phldrT="[文本]"/>
      <dgm:spPr/>
      <dgm:t>
        <a:bodyPr/>
        <a:lstStyle/>
        <a:p>
          <a:r>
            <a:rPr lang="zh-CN" altLang="en-US" dirty="0"/>
            <a:t>称许性</a:t>
          </a:r>
          <a:endParaRPr lang="en-US" altLang="zh-CN" dirty="0"/>
        </a:p>
        <a:p>
          <a:r>
            <a:rPr lang="en-US" altLang="zh-CN" dirty="0"/>
            <a:t>[</a:t>
          </a:r>
          <a:r>
            <a:rPr lang="en-US" altLang="zh-CN" dirty="0" err="1"/>
            <a:t>desirabiblity</a:t>
          </a:r>
          <a:r>
            <a:rPr lang="en-US" altLang="zh-CN" dirty="0"/>
            <a:t>]</a:t>
          </a:r>
          <a:endParaRPr lang="zh-CN" altLang="en-US" dirty="0"/>
        </a:p>
      </dgm:t>
    </dgm:pt>
    <dgm:pt modelId="{8636B24C-B307-4238-80CB-913A470E2722}" type="parTrans" cxnId="{A8364E5E-FCE5-4B5E-8D73-384BB238E2C9}">
      <dgm:prSet/>
      <dgm:spPr/>
      <dgm:t>
        <a:bodyPr/>
        <a:lstStyle/>
        <a:p>
          <a:endParaRPr lang="zh-CN" altLang="en-US"/>
        </a:p>
      </dgm:t>
    </dgm:pt>
    <dgm:pt modelId="{AEAE8410-E664-4806-8D01-2D769D5B3014}" type="sibTrans" cxnId="{A8364E5E-FCE5-4B5E-8D73-384BB238E2C9}">
      <dgm:prSet/>
      <dgm:spPr/>
      <dgm:t>
        <a:bodyPr/>
        <a:lstStyle/>
        <a:p>
          <a:endParaRPr lang="zh-CN" altLang="en-US"/>
        </a:p>
      </dgm:t>
    </dgm:pt>
    <dgm:pt modelId="{FBC79181-E5DB-40F6-A67E-B038AA2CB098}">
      <dgm:prSet phldrT="[文本]"/>
      <dgm:spPr/>
      <dgm:t>
        <a:bodyPr/>
        <a:lstStyle/>
        <a:p>
          <a:r>
            <a:rPr lang="zh-CN" altLang="en-US" dirty="0"/>
            <a:t>可行性</a:t>
          </a:r>
          <a:endParaRPr lang="en-US" altLang="zh-CN" dirty="0"/>
        </a:p>
        <a:p>
          <a:r>
            <a:rPr lang="en-US" altLang="zh-CN" dirty="0"/>
            <a:t>[viability]</a:t>
          </a:r>
          <a:endParaRPr lang="zh-CN" altLang="en-US" dirty="0"/>
        </a:p>
      </dgm:t>
    </dgm:pt>
    <dgm:pt modelId="{029504D4-BEBF-486F-A7DB-FC6128311C7B}" type="parTrans" cxnId="{D2472B5C-4EDE-4779-A8DF-B4A3006DC156}">
      <dgm:prSet/>
      <dgm:spPr/>
      <dgm:t>
        <a:bodyPr/>
        <a:lstStyle/>
        <a:p>
          <a:endParaRPr lang="zh-CN" altLang="en-US"/>
        </a:p>
      </dgm:t>
    </dgm:pt>
    <dgm:pt modelId="{C3A2FE98-CC13-4E21-9421-E3ED08D7D8BB}" type="sibTrans" cxnId="{D2472B5C-4EDE-4779-A8DF-B4A3006DC156}">
      <dgm:prSet/>
      <dgm:spPr/>
      <dgm:t>
        <a:bodyPr/>
        <a:lstStyle/>
        <a:p>
          <a:endParaRPr lang="zh-CN" altLang="en-US"/>
        </a:p>
      </dgm:t>
    </dgm:pt>
    <dgm:pt modelId="{F5A6624F-C4C4-48FA-AFC2-FCB742E4ED21}" type="pres">
      <dgm:prSet presAssocID="{B31E7444-EEBA-485A-B0E5-BE298ACE2889}" presName="compositeShape" presStyleCnt="0">
        <dgm:presLayoutVars>
          <dgm:chMax val="7"/>
          <dgm:dir/>
          <dgm:resizeHandles val="exact"/>
        </dgm:presLayoutVars>
      </dgm:prSet>
      <dgm:spPr/>
    </dgm:pt>
    <dgm:pt modelId="{980B9659-569E-4C6D-8EEB-8A47473121FD}" type="pres">
      <dgm:prSet presAssocID="{BBF454D4-D89F-4262-A85E-9B18EEAEEAEC}" presName="circ1" presStyleLbl="vennNode1" presStyleIdx="0" presStyleCnt="3"/>
      <dgm:spPr/>
    </dgm:pt>
    <dgm:pt modelId="{7693E585-642A-45B7-96C0-DF932583A0F5}" type="pres">
      <dgm:prSet presAssocID="{BBF454D4-D89F-4262-A85E-9B18EEAEEAE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C85D8A1-6FB0-4C7E-823D-BDCA3763E3B1}" type="pres">
      <dgm:prSet presAssocID="{980D6D8C-4169-453A-962A-712AD1D9FE90}" presName="circ2" presStyleLbl="vennNode1" presStyleIdx="1" presStyleCnt="3"/>
      <dgm:spPr/>
    </dgm:pt>
    <dgm:pt modelId="{C2F90A6A-EEAE-408B-A6BD-6CEAF7B4849D}" type="pres">
      <dgm:prSet presAssocID="{980D6D8C-4169-453A-962A-712AD1D9FE9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69C2618-ACE4-400A-AA99-235B091BBA2D}" type="pres">
      <dgm:prSet presAssocID="{FBC79181-E5DB-40F6-A67E-B038AA2CB098}" presName="circ3" presStyleLbl="vennNode1" presStyleIdx="2" presStyleCnt="3"/>
      <dgm:spPr/>
    </dgm:pt>
    <dgm:pt modelId="{98D44A82-194F-42F9-BA24-DCC3BD238B55}" type="pres">
      <dgm:prSet presAssocID="{FBC79181-E5DB-40F6-A67E-B038AA2CB09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2A89249-182A-428D-993D-0A30A8B50FF8}" type="presOf" srcId="{BBF454D4-D89F-4262-A85E-9B18EEAEEAEC}" destId="{980B9659-569E-4C6D-8EEB-8A47473121FD}" srcOrd="0" destOrd="0" presId="urn:microsoft.com/office/officeart/2005/8/layout/venn1"/>
    <dgm:cxn modelId="{A8364E5E-FCE5-4B5E-8D73-384BB238E2C9}" srcId="{B31E7444-EEBA-485A-B0E5-BE298ACE2889}" destId="{980D6D8C-4169-453A-962A-712AD1D9FE90}" srcOrd="1" destOrd="0" parTransId="{8636B24C-B307-4238-80CB-913A470E2722}" sibTransId="{AEAE8410-E664-4806-8D01-2D769D5B3014}"/>
    <dgm:cxn modelId="{9706557A-D374-4517-B91F-311CFAEC1A35}" type="presOf" srcId="{FBC79181-E5DB-40F6-A67E-B038AA2CB098}" destId="{D69C2618-ACE4-400A-AA99-235B091BBA2D}" srcOrd="0" destOrd="0" presId="urn:microsoft.com/office/officeart/2005/8/layout/venn1"/>
    <dgm:cxn modelId="{7218CC25-C4BA-452A-A6BA-BC49DBC01630}" srcId="{B31E7444-EEBA-485A-B0E5-BE298ACE2889}" destId="{BBF454D4-D89F-4262-A85E-9B18EEAEEAEC}" srcOrd="0" destOrd="0" parTransId="{F3F88646-7FD7-4523-B14F-64F182068F0D}" sibTransId="{CD35CE25-6830-43CF-8410-D5F9CC59C973}"/>
    <dgm:cxn modelId="{DD270B15-DD48-41D3-B973-832BE2737CDA}" type="presOf" srcId="{980D6D8C-4169-453A-962A-712AD1D9FE90}" destId="{8C85D8A1-6FB0-4C7E-823D-BDCA3763E3B1}" srcOrd="0" destOrd="0" presId="urn:microsoft.com/office/officeart/2005/8/layout/venn1"/>
    <dgm:cxn modelId="{0B923972-6E01-49FB-AF93-B7946BBF71B4}" type="presOf" srcId="{BBF454D4-D89F-4262-A85E-9B18EEAEEAEC}" destId="{7693E585-642A-45B7-96C0-DF932583A0F5}" srcOrd="1" destOrd="0" presId="urn:microsoft.com/office/officeart/2005/8/layout/venn1"/>
    <dgm:cxn modelId="{94C3D67D-09C9-412E-B200-FAA1BC92AC6A}" type="presOf" srcId="{B31E7444-EEBA-485A-B0E5-BE298ACE2889}" destId="{F5A6624F-C4C4-48FA-AFC2-FCB742E4ED21}" srcOrd="0" destOrd="0" presId="urn:microsoft.com/office/officeart/2005/8/layout/venn1"/>
    <dgm:cxn modelId="{D2472B5C-4EDE-4779-A8DF-B4A3006DC156}" srcId="{B31E7444-EEBA-485A-B0E5-BE298ACE2889}" destId="{FBC79181-E5DB-40F6-A67E-B038AA2CB098}" srcOrd="2" destOrd="0" parTransId="{029504D4-BEBF-486F-A7DB-FC6128311C7B}" sibTransId="{C3A2FE98-CC13-4E21-9421-E3ED08D7D8BB}"/>
    <dgm:cxn modelId="{A6D66641-6274-4436-828C-B7C698D508E2}" type="presOf" srcId="{FBC79181-E5DB-40F6-A67E-B038AA2CB098}" destId="{98D44A82-194F-42F9-BA24-DCC3BD238B55}" srcOrd="1" destOrd="0" presId="urn:microsoft.com/office/officeart/2005/8/layout/venn1"/>
    <dgm:cxn modelId="{8D788707-6FAB-44E6-8E7D-CC3E1E27AC27}" type="presOf" srcId="{980D6D8C-4169-453A-962A-712AD1D9FE90}" destId="{C2F90A6A-EEAE-408B-A6BD-6CEAF7B4849D}" srcOrd="1" destOrd="0" presId="urn:microsoft.com/office/officeart/2005/8/layout/venn1"/>
    <dgm:cxn modelId="{55900A0C-812C-4064-89A0-1B7AA64AEE35}" type="presParOf" srcId="{F5A6624F-C4C4-48FA-AFC2-FCB742E4ED21}" destId="{980B9659-569E-4C6D-8EEB-8A47473121FD}" srcOrd="0" destOrd="0" presId="urn:microsoft.com/office/officeart/2005/8/layout/venn1"/>
    <dgm:cxn modelId="{D143F7F6-E420-4B50-9389-DE30E94F24AB}" type="presParOf" srcId="{F5A6624F-C4C4-48FA-AFC2-FCB742E4ED21}" destId="{7693E585-642A-45B7-96C0-DF932583A0F5}" srcOrd="1" destOrd="0" presId="urn:microsoft.com/office/officeart/2005/8/layout/venn1"/>
    <dgm:cxn modelId="{706317E3-7E39-4426-A1AC-600D50903E83}" type="presParOf" srcId="{F5A6624F-C4C4-48FA-AFC2-FCB742E4ED21}" destId="{8C85D8A1-6FB0-4C7E-823D-BDCA3763E3B1}" srcOrd="2" destOrd="0" presId="urn:microsoft.com/office/officeart/2005/8/layout/venn1"/>
    <dgm:cxn modelId="{33AB39DD-4165-43FF-B404-890A3B167A5A}" type="presParOf" srcId="{F5A6624F-C4C4-48FA-AFC2-FCB742E4ED21}" destId="{C2F90A6A-EEAE-408B-A6BD-6CEAF7B4849D}" srcOrd="3" destOrd="0" presId="urn:microsoft.com/office/officeart/2005/8/layout/venn1"/>
    <dgm:cxn modelId="{80B6DC44-7DEA-4C8A-9A7A-06C1A4BACD59}" type="presParOf" srcId="{F5A6624F-C4C4-48FA-AFC2-FCB742E4ED21}" destId="{D69C2618-ACE4-400A-AA99-235B091BBA2D}" srcOrd="4" destOrd="0" presId="urn:microsoft.com/office/officeart/2005/8/layout/venn1"/>
    <dgm:cxn modelId="{241F0E11-9FA9-458B-AEDF-F850265B1571}" type="presParOf" srcId="{F5A6624F-C4C4-48FA-AFC2-FCB742E4ED21}" destId="{98D44A82-194F-42F9-BA24-DCC3BD238B5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B9659-569E-4C6D-8EEB-8A47473121FD}">
      <dsp:nvSpPr>
        <dsp:cNvPr id="0" name=""/>
        <dsp:cNvSpPr/>
      </dsp:nvSpPr>
      <dsp:spPr>
        <a:xfrm>
          <a:off x="1521351" y="44735"/>
          <a:ext cx="2147308" cy="214730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功用性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[capability]</a:t>
          </a:r>
          <a:endParaRPr lang="zh-CN" altLang="en-US" sz="1900" kern="1200" dirty="0"/>
        </a:p>
      </dsp:txBody>
      <dsp:txXfrm>
        <a:off x="1807659" y="420514"/>
        <a:ext cx="1574693" cy="966288"/>
      </dsp:txXfrm>
    </dsp:sp>
    <dsp:sp modelId="{8C85D8A1-6FB0-4C7E-823D-BDCA3763E3B1}">
      <dsp:nvSpPr>
        <dsp:cNvPr id="0" name=""/>
        <dsp:cNvSpPr/>
      </dsp:nvSpPr>
      <dsp:spPr>
        <a:xfrm>
          <a:off x="2296172" y="1386803"/>
          <a:ext cx="2147308" cy="2147308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称许性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[</a:t>
          </a:r>
          <a:r>
            <a:rPr lang="en-US" altLang="zh-CN" sz="1900" kern="1200" dirty="0" err="1"/>
            <a:t>desirabiblity</a:t>
          </a:r>
          <a:r>
            <a:rPr lang="en-US" altLang="zh-CN" sz="1900" kern="1200" dirty="0"/>
            <a:t>]</a:t>
          </a:r>
          <a:endParaRPr lang="zh-CN" altLang="en-US" sz="1900" kern="1200" dirty="0"/>
        </a:p>
      </dsp:txBody>
      <dsp:txXfrm>
        <a:off x="2952890" y="1941525"/>
        <a:ext cx="1288385" cy="1181019"/>
      </dsp:txXfrm>
    </dsp:sp>
    <dsp:sp modelId="{D69C2618-ACE4-400A-AA99-235B091BBA2D}">
      <dsp:nvSpPr>
        <dsp:cNvPr id="0" name=""/>
        <dsp:cNvSpPr/>
      </dsp:nvSpPr>
      <dsp:spPr>
        <a:xfrm>
          <a:off x="746531" y="1386803"/>
          <a:ext cx="2147308" cy="2147308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可行性</a:t>
          </a:r>
          <a:endParaRPr lang="en-US" altLang="zh-CN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[viability]</a:t>
          </a:r>
          <a:endParaRPr lang="zh-CN" altLang="en-US" sz="1900" kern="1200" dirty="0"/>
        </a:p>
      </dsp:txBody>
      <dsp:txXfrm>
        <a:off x="948735" y="1941525"/>
        <a:ext cx="1288385" cy="118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30949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2017/1/16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365759" y="1149531"/>
            <a:ext cx="4798557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ACM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和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IEEE-CS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发布的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SWEBOK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定义了软件工程学科的内涵，它由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个知识域构成。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）软件需求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）软件设计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）软件构造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4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）软件测试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5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）软件维护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6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）软件配置管理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7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）软件工程管理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8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）软件工程过程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9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）软件工程工具和方法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）软件质量</a:t>
            </a:r>
            <a:endParaRPr lang="en-US" altLang="zh-CN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3" y="0"/>
            <a:ext cx="693850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这是我们熟知的软件开发技术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</a:rPr>
                <a:t>这是我们熟知的软件测试技术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33374" cy="923330"/>
            <a:chOff x="117565" y="5590826"/>
            <a:chExt cx="483337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33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是不是有种“刚上路的错觉”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8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39529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1940s</a:t>
            </a:r>
            <a:r>
              <a:rPr lang="zh-CN" altLang="en-US" dirty="0">
                <a:latin typeface="gotham"/>
              </a:rPr>
              <a:t>，第一台数字计算机诞生、软件、硬件概念诞生；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1950s</a:t>
            </a:r>
            <a:r>
              <a:rPr lang="zh-CN" altLang="en-US" dirty="0">
                <a:latin typeface="gotham"/>
              </a:rPr>
              <a:t>，编程语言诞生，到了</a:t>
            </a:r>
            <a:r>
              <a:rPr lang="en-US" altLang="zh-CN" dirty="0">
                <a:latin typeface="gotham"/>
              </a:rPr>
              <a:t>50</a:t>
            </a:r>
            <a:r>
              <a:rPr lang="zh-CN" altLang="en-US" dirty="0">
                <a:latin typeface="gotham"/>
              </a:rPr>
              <a:t>年代末，诞生了</a:t>
            </a:r>
            <a:r>
              <a:rPr lang="en-US" altLang="zh-CN" dirty="0">
                <a:latin typeface="gotham"/>
              </a:rPr>
              <a:t>Fortran/ALGOL/COBOL</a:t>
            </a:r>
            <a:r>
              <a:rPr lang="zh-CN" altLang="en-US" dirty="0">
                <a:latin typeface="gotham"/>
              </a:rPr>
              <a:t>以分别对付科学，算法和业务问题；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1968</a:t>
            </a:r>
            <a:r>
              <a:rPr lang="zh-CN" altLang="en-US" dirty="0">
                <a:latin typeface="gotham"/>
              </a:rPr>
              <a:t>年，“软件工程”这个术语第一次使用，作为一个会议标题，该项目由北约（</a:t>
            </a:r>
            <a:r>
              <a:rPr lang="en-US" altLang="zh-CN" dirty="0">
                <a:latin typeface="gotham"/>
              </a:rPr>
              <a:t>NATO</a:t>
            </a:r>
            <a:r>
              <a:rPr lang="zh-CN" altLang="en-US" dirty="0">
                <a:latin typeface="gotham"/>
              </a:rPr>
              <a:t>）赞助；该会议确认了要用定义最佳实践的方式帮助改善软件开发；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1972</a:t>
            </a:r>
            <a:r>
              <a:rPr lang="zh-CN" altLang="en-US" dirty="0">
                <a:latin typeface="gotham"/>
              </a:rPr>
              <a:t>年，大卫</a:t>
            </a:r>
            <a:r>
              <a:rPr lang="en-US" altLang="zh-CN" dirty="0">
                <a:latin typeface="gotham"/>
              </a:rPr>
              <a:t>·</a:t>
            </a:r>
            <a:r>
              <a:rPr lang="zh-CN" altLang="en-US" dirty="0">
                <a:latin typeface="gotham"/>
              </a:rPr>
              <a:t>帕纳斯提出模块化和隐藏信息的关键概念，以帮助程序员应付日益增加软件系统的复杂性；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1981</a:t>
            </a:r>
            <a:r>
              <a:rPr lang="zh-CN" altLang="en-US" dirty="0">
                <a:latin typeface="gotham"/>
              </a:rPr>
              <a:t>年，软件工程经济学诞生，</a:t>
            </a:r>
            <a:r>
              <a:rPr lang="en-US" altLang="zh-CN" dirty="0">
                <a:latin typeface="gotham"/>
              </a:rPr>
              <a:t>Barry W. Boehm</a:t>
            </a:r>
            <a:r>
              <a:rPr lang="zh-CN" altLang="en-US" dirty="0">
                <a:latin typeface="gotham"/>
              </a:rPr>
              <a:t>在他的书中提出了成本模型</a:t>
            </a:r>
            <a:r>
              <a:rPr lang="en-US" altLang="zh-CN" dirty="0">
                <a:latin typeface="gotham"/>
              </a:rPr>
              <a:t>COCOMO</a:t>
            </a:r>
            <a:r>
              <a:rPr lang="zh-CN" altLang="en-US" dirty="0">
                <a:latin typeface="gotham"/>
              </a:rPr>
              <a:t>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2000</a:t>
            </a:r>
            <a:r>
              <a:rPr lang="zh-CN" altLang="en-US" dirty="0">
                <a:latin typeface="gotham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dirty="0">
                <a:latin typeface="gotham"/>
              </a:rPr>
              <a:t>Agile</a:t>
            </a:r>
            <a:r>
              <a:rPr lang="zh-CN" altLang="en-US" dirty="0">
                <a:latin typeface="gotham"/>
              </a:rPr>
              <a:t>就产生于这个背景下；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2012</a:t>
            </a:r>
            <a:r>
              <a:rPr lang="zh-CN" altLang="en-US" dirty="0">
                <a:latin typeface="gotham"/>
              </a:rPr>
              <a:t>年，纪律敏捷交付框架（</a:t>
            </a:r>
            <a:r>
              <a:rPr lang="en-US" altLang="zh-CN" dirty="0">
                <a:latin typeface="gotham"/>
              </a:rPr>
              <a:t>Disciplined Agile Delivery Framework</a:t>
            </a:r>
            <a:r>
              <a:rPr lang="zh-CN" altLang="en-US" dirty="0">
                <a:latin typeface="gotham"/>
              </a:rPr>
              <a:t>）发布，这是一个混合框架，采用和扩展了</a:t>
            </a:r>
            <a:r>
              <a:rPr lang="en-US" altLang="zh-CN" dirty="0">
                <a:latin typeface="gotham"/>
              </a:rPr>
              <a:t>Unified Process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Scrum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XP</a:t>
            </a:r>
            <a:r>
              <a:rPr lang="zh-CN" altLang="en-US" dirty="0">
                <a:latin typeface="gotham"/>
              </a:rPr>
              <a:t>和其他软件过程；</a:t>
            </a:r>
            <a:endParaRPr lang="zh-CN" altLang="en-US" dirty="0">
              <a:effectLst/>
              <a:latin typeface="gotham"/>
            </a:endParaRPr>
          </a:p>
        </p:txBody>
      </p:sp>
    </p:spTree>
    <p:extLst>
      <p:ext uri="{BB962C8B-B14F-4D97-AF65-F5344CB8AC3E}">
        <p14:creationId xmlns:p14="http://schemas.microsoft.com/office/powerpoint/2010/main" val="36042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  <p:extLst>
      <p:ext uri="{BB962C8B-B14F-4D97-AF65-F5344CB8AC3E}">
        <p14:creationId xmlns:p14="http://schemas.microsoft.com/office/powerpoint/2010/main" val="268393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/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/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7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0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/>
        </p:blipFill>
        <p:spPr>
          <a:xfrm>
            <a:off x="1536204" y="1358538"/>
            <a:ext cx="5839098" cy="33832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8152112" cy="3266421"/>
            <a:chOff x="274320" y="1998617"/>
            <a:chExt cx="8152112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技术线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4548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产品线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商业线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424216" y="1686190"/>
            <a:ext cx="7098216" cy="4888341"/>
            <a:chOff x="7424216" y="1686190"/>
            <a:chExt cx="7098216" cy="4888341"/>
          </a:xfrm>
        </p:grpSpPr>
        <p:graphicFrame>
          <p:nvGraphicFramePr>
            <p:cNvPr id="24" name="图示 23"/>
            <p:cNvGraphicFramePr/>
            <p:nvPr>
              <p:extLst>
                <p:ext uri="{D42A27DB-BD31-4B8C-83A1-F6EECF244321}">
                  <p14:modId xmlns:p14="http://schemas.microsoft.com/office/powerpoint/2010/main" val="1880665883"/>
                </p:ext>
              </p:extLst>
            </p:nvPr>
          </p:nvGraphicFramePr>
          <p:xfrm>
            <a:off x="7424216" y="1686190"/>
            <a:ext cx="5190012" cy="35788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3" name="矩形 22"/>
            <p:cNvSpPr/>
            <p:nvPr/>
          </p:nvSpPr>
          <p:spPr>
            <a:xfrm>
              <a:off x="8426432" y="5235703"/>
              <a:ext cx="6096000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Doblin Group 公司总裁Larry Keely 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现代产品开发三原则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</a:rPr>
                <a:t>产品、技术、商业三位一体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8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/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13156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9509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</a:p>
        </p:txBody>
      </p:sp>
    </p:spTree>
    <p:extLst>
      <p:ext uri="{BB962C8B-B14F-4D97-AF65-F5344CB8AC3E}">
        <p14:creationId xmlns:p14="http://schemas.microsoft.com/office/powerpoint/2010/main" val="28202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album.sina.com.cn/pic/005AJZDhty6KGWGOAjl8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96" y="1103760"/>
            <a:ext cx="7485964" cy="541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7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2"/>
          <p:cNvGrpSpPr>
            <a:grpSpLocks/>
          </p:cNvGrpSpPr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实现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3"/>
          <p:cNvGrpSpPr>
            <a:grpSpLocks/>
          </p:cNvGrpSpPr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团队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44"/>
          <p:cNvGrpSpPr>
            <a:grpSpLocks/>
          </p:cNvGrpSpPr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经营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41"/>
          <p:cNvGrpSpPr>
            <a:grpSpLocks/>
          </p:cNvGrpSpPr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>
              <a:grpSpLocks/>
            </p:cNvGrpSpPr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/>
              </a:p>
            </p:txBody>
          </p:sp>
          <p:sp>
            <p:nvSpPr>
              <p:cNvPr id="60" name="Freeform 20"/>
              <p:cNvSpPr>
                <a:spLocks/>
              </p:cNvSpPr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40"/>
          <p:cNvGrpSpPr>
            <a:grpSpLocks/>
          </p:cNvGrpSpPr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>
              <a:grpSpLocks/>
            </p:cNvGrpSpPr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20"/>
              <p:cNvSpPr>
                <a:spLocks/>
              </p:cNvSpPr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37"/>
          <p:cNvGrpSpPr>
            <a:grpSpLocks/>
          </p:cNvGrpSpPr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>
              <a:grpSpLocks/>
            </p:cNvGrpSpPr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RUP/AP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36"/>
          <p:cNvGrpSpPr>
            <a:grpSpLocks/>
          </p:cNvGrpSpPr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>
              <a:grpSpLocks/>
            </p:cNvGrpSpPr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20"/>
              <p:cNvSpPr>
                <a:spLocks/>
              </p:cNvSpPr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OOA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OOP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MDA</a:t>
              </a:r>
            </a:p>
          </p:txBody>
        </p:sp>
      </p:grpSp>
      <p:grpSp>
        <p:nvGrpSpPr>
          <p:cNvPr id="76" name="组合 6"/>
          <p:cNvGrpSpPr>
            <a:grpSpLocks/>
          </p:cNvGrpSpPr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Impact" panose="020B0806030902050204" pitchFamily="34" charset="0"/>
              </a:rPr>
              <a:t>实习、就业、创业</a:t>
            </a:r>
          </a:p>
        </p:txBody>
      </p:sp>
    </p:spTree>
    <p:extLst>
      <p:ext uri="{BB962C8B-B14F-4D97-AF65-F5344CB8AC3E}">
        <p14:creationId xmlns:p14="http://schemas.microsoft.com/office/powerpoint/2010/main" val="8245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  <p:extLst>
      <p:ext uri="{BB962C8B-B14F-4D97-AF65-F5344CB8AC3E}">
        <p14:creationId xmlns:p14="http://schemas.microsoft.com/office/powerpoint/2010/main" val="2781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24758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5790" r="4317"/>
          <a:stretch/>
        </p:blipFill>
        <p:spPr>
          <a:xfrm>
            <a:off x="65314" y="1136468"/>
            <a:ext cx="8752115" cy="53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126996"/>
            <a:ext cx="6570093" cy="51185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RUP</a:t>
            </a:r>
            <a:r>
              <a:rPr lang="zh-CN" altLang="en-US" b="1" dirty="0">
                <a:latin typeface="+mn-ea"/>
              </a:rPr>
              <a:t>的中心思想是：用例驱动、架构为中心、迭代和增量。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8" y="2259874"/>
            <a:ext cx="4769135" cy="3226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232685" y="5571981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RUP 4+1</a:t>
            </a:r>
            <a:r>
              <a:rPr lang="zh-CN" altLang="en-US" b="1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208296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135731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1" y="236908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1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84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9897" y="1397726"/>
            <a:ext cx="582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语言是用来表达和沟通思想的，</a:t>
            </a:r>
            <a:r>
              <a:rPr lang="en-US" altLang="zh-CN" b="1" dirty="0">
                <a:solidFill>
                  <a:srgbClr val="FF0000"/>
                </a:solidFill>
              </a:rPr>
              <a:t>UML</a:t>
            </a:r>
            <a:r>
              <a:rPr lang="zh-CN" altLang="en-US" b="1" dirty="0">
                <a:solidFill>
                  <a:srgbClr val="FF0000"/>
                </a:solidFill>
              </a:rPr>
              <a:t>承载着</a:t>
            </a:r>
            <a:r>
              <a:rPr lang="en-US" altLang="zh-CN" b="1" dirty="0">
                <a:solidFill>
                  <a:srgbClr val="FF0000"/>
                </a:solidFill>
              </a:rPr>
              <a:t>OOAD</a:t>
            </a:r>
            <a:r>
              <a:rPr lang="zh-CN" altLang="en-US" b="1" dirty="0">
                <a:solidFill>
                  <a:srgbClr val="FF0000"/>
                </a:solidFill>
              </a:rPr>
              <a:t>的思想</a:t>
            </a:r>
          </a:p>
        </p:txBody>
      </p:sp>
    </p:spTree>
    <p:extLst>
      <p:ext uri="{BB962C8B-B14F-4D97-AF65-F5344CB8AC3E}">
        <p14:creationId xmlns:p14="http://schemas.microsoft.com/office/powerpoint/2010/main" val="9609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  <p:extLst>
      <p:ext uri="{BB962C8B-B14F-4D97-AF65-F5344CB8AC3E}">
        <p14:creationId xmlns:p14="http://schemas.microsoft.com/office/powerpoint/2010/main" val="1560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  <p:extLst>
      <p:ext uri="{BB962C8B-B14F-4D97-AF65-F5344CB8AC3E}">
        <p14:creationId xmlns:p14="http://schemas.microsoft.com/office/powerpoint/2010/main" val="415976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498975"/>
            <a:ext cx="37433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实用的工具软件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latin typeface="+mn-ea"/>
                <a:ea typeface="+mn-ea"/>
              </a:rPr>
              <a:t>Axure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EA……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640013"/>
            <a:ext cx="45735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掌握软件从无到有的整个过程</a:t>
            </a:r>
            <a:r>
              <a:rPr lang="en-US" altLang="zh-CN" dirty="0">
                <a:latin typeface="+mn-ea"/>
                <a:ea typeface="+mn-ea"/>
              </a:rPr>
              <a:t>……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latin typeface="+mn-ea"/>
                <a:ea typeface="+mn-ea"/>
              </a:rPr>
              <a:t>Scrum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ICONIX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554413"/>
            <a:ext cx="410368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实用的软件过程推演方法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用户故事、故事点、燃尽图、用例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5" y="1684338"/>
            <a:ext cx="504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如何从单兵作战转为团队合作，完成团队的协调与管理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2438400" y="35385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Group 16"/>
          <p:cNvGrpSpPr>
            <a:grpSpLocks/>
          </p:cNvGrpSpPr>
          <p:nvPr/>
        </p:nvGrpSpPr>
        <p:grpSpPr bwMode="auto">
          <a:xfrm>
            <a:off x="2906713" y="448627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Group 12"/>
          <p:cNvGrpSpPr>
            <a:grpSpLocks/>
          </p:cNvGrpSpPr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Group 16"/>
          <p:cNvGrpSpPr>
            <a:grpSpLocks/>
          </p:cNvGrpSpPr>
          <p:nvPr/>
        </p:nvGrpSpPr>
        <p:grpSpPr bwMode="auto">
          <a:xfrm>
            <a:off x="1920875" y="259080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12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"/>
          <p:cNvGrpSpPr>
            <a:grpSpLocks/>
          </p:cNvGrpSpPr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87" y="714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</a:p>
          </p:txBody>
        </p:sp>
      </p:grpSp>
      <p:grpSp>
        <p:nvGrpSpPr>
          <p:cNvPr id="46" name="Group 9"/>
          <p:cNvGrpSpPr>
            <a:grpSpLocks/>
          </p:cNvGrpSpPr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13" y="586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必修课，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学分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缺勤或违反课堂纪律一次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扣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内容占位符 2"/>
          <p:cNvSpPr txBox="1">
            <a:spLocks/>
          </p:cNvSpPr>
          <p:nvPr/>
        </p:nvSpPr>
        <p:spPr>
          <a:xfrm>
            <a:off x="1959429" y="1717766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42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思想</a:t>
              </a:r>
              <a:r>
                <a:rPr lang="zh-CN" altLang="en-US" sz="2400"/>
                <a:t>是重点；</a:t>
              </a:r>
              <a:r>
                <a:rPr lang="zh-CN" altLang="en-US" sz="2400">
                  <a:solidFill>
                    <a:srgbClr val="FF0000"/>
                  </a:solidFill>
                </a:rPr>
                <a:t>过程</a:t>
              </a:r>
              <a:r>
                <a:rPr lang="zh-CN" altLang="en-US" sz="2400"/>
                <a:t>是方式；方法和工具是载体。</a:t>
              </a:r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>
            <a:grpSpLocks/>
          </p:cNvGrpSpPr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>
            <a:grpSpLocks/>
          </p:cNvGrpSpPr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>
            <a:grpSpLocks/>
          </p:cNvGrpSpPr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>
            <a:grpSpLocks/>
          </p:cNvGrpSpPr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</a:p>
        </p:txBody>
      </p:sp>
    </p:spTree>
    <p:extLst>
      <p:ext uri="{BB962C8B-B14F-4D97-AF65-F5344CB8AC3E}">
        <p14:creationId xmlns:p14="http://schemas.microsoft.com/office/powerpoint/2010/main" val="34624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/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在线同步课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510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34103" y="1375058"/>
            <a:ext cx="36292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请使用真实姓名和头像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欢迎大家有问题在同步课中随时提问交流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务必在本周五前加入本课程，否则影响平时成绩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各班需要一名课代表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1" y="1476536"/>
            <a:ext cx="7492325" cy="42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视野、文化、创新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9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>
            <a:spLocks/>
          </p:cNvSpPr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1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/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11" y="1307949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2" y="1249108"/>
            <a:ext cx="418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/>
        </p:blipFill>
        <p:spPr>
          <a:xfrm>
            <a:off x="4725449" y="1"/>
            <a:ext cx="746655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590" y="5355771"/>
            <a:ext cx="5032147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开发人员很关键，其它岗位同样关键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能够组织、管理、遵循流程主导整个项目更关键</a:t>
            </a:r>
          </a:p>
        </p:txBody>
      </p:sp>
    </p:spTree>
    <p:extLst>
      <p:ext uri="{BB962C8B-B14F-4D97-AF65-F5344CB8AC3E}">
        <p14:creationId xmlns:p14="http://schemas.microsoft.com/office/powerpoint/2010/main" val="8286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1722935"/>
            <a:ext cx="10984320" cy="36328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1040" y="5592018"/>
            <a:ext cx="641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报告参见：https://www.infoq.com/articles/standish-chaos-2015/</a:t>
            </a:r>
          </a:p>
        </p:txBody>
      </p:sp>
    </p:spTree>
    <p:extLst>
      <p:ext uri="{BB962C8B-B14F-4D97-AF65-F5344CB8AC3E}">
        <p14:creationId xmlns:p14="http://schemas.microsoft.com/office/powerpoint/2010/main" val="21739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919243"/>
              </p:ext>
            </p:extLst>
          </p:nvPr>
        </p:nvGraphicFramePr>
        <p:xfrm>
          <a:off x="993004" y="1392718"/>
          <a:ext cx="4619716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30">
                  <a:extLst>
                    <a:ext uri="{9D8B030D-6E8A-4147-A177-3AD203B41FA5}">
                      <a16:colId xmlns:a16="http://schemas.microsoft.com/office/drawing/2014/main" val="2111691179"/>
                    </a:ext>
                  </a:extLst>
                </a:gridCol>
                <a:gridCol w="1204686">
                  <a:extLst>
                    <a:ext uri="{9D8B030D-6E8A-4147-A177-3AD203B41FA5}">
                      <a16:colId xmlns:a16="http://schemas.microsoft.com/office/drawing/2014/main" val="3417669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成功因素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权重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0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管理层的支持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/>
                        <a:t>15%</a:t>
                      </a:r>
                      <a:endParaRPr lang="zh-CN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2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用户的参与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0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团队综合战斗力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25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最佳实践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38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有才能的员工（商务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技术）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67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规范的管理架构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94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采用敏捷过程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38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合适的规划与执行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08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专业的项目管理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5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清晰的商业目标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4%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81008"/>
                  </a:ext>
                </a:extLst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非技术的因素靠什么解决？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1096845"/>
            <a:ext cx="9696994" cy="57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</TotalTime>
  <Words>1117</Words>
  <Application>Microsoft Office PowerPoint</Application>
  <PresentationFormat>宽屏</PresentationFormat>
  <Paragraphs>209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微软雅黑</vt:lpstr>
      <vt:lpstr>Calibri</vt:lpstr>
      <vt:lpstr>Impact</vt:lpstr>
      <vt:lpstr>宋体</vt:lpstr>
      <vt:lpstr>华康俪金黑W8(P)</vt:lpstr>
      <vt:lpstr>gotham</vt:lpstr>
      <vt:lpstr>Times New Roman</vt:lpstr>
      <vt:lpstr>Arial</vt:lpstr>
      <vt:lpstr>Calibri Light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msy</cp:lastModifiedBy>
  <cp:revision>246</cp:revision>
  <dcterms:created xsi:type="dcterms:W3CDTF">2013-08-14T15:08:40Z</dcterms:created>
  <dcterms:modified xsi:type="dcterms:W3CDTF">2017-01-16T05:05:01Z</dcterms:modified>
</cp:coreProperties>
</file>